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6" r:id="rId2"/>
    <p:sldId id="2599" r:id="rId3"/>
    <p:sldId id="2540" r:id="rId4"/>
    <p:sldId id="2565" r:id="rId5"/>
    <p:sldId id="2567" r:id="rId6"/>
    <p:sldId id="2597" r:id="rId7"/>
    <p:sldId id="2598" r:id="rId8"/>
    <p:sldId id="2600" r:id="rId9"/>
    <p:sldId id="2555" r:id="rId10"/>
    <p:sldId id="2601" r:id="rId11"/>
    <p:sldId id="2571" r:id="rId12"/>
    <p:sldId id="2602" r:id="rId13"/>
    <p:sldId id="2603" r:id="rId14"/>
    <p:sldId id="2604" r:id="rId15"/>
    <p:sldId id="2605" r:id="rId16"/>
    <p:sldId id="2606" r:id="rId17"/>
    <p:sldId id="2607" r:id="rId1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80" autoAdjust="0"/>
  </p:normalViewPr>
  <p:slideViewPr>
    <p:cSldViewPr snapToGrid="0" snapToObjects="1" showGuides="1">
      <p:cViewPr>
        <p:scale>
          <a:sx n="100" d="100"/>
          <a:sy n="100" d="100"/>
        </p:scale>
        <p:origin x="936" y="3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D68D1F-390D-4C9D-B096-1A83CDC0018B}" type="datetime1">
              <a:rPr lang="pt-PT" smtClean="0"/>
              <a:t>10-07-2021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4D05-2AED-45A4-9A62-430AF7C569B4}" type="datetime1">
              <a:rPr lang="pt-PT" smtClean="0"/>
              <a:pPr/>
              <a:t>10-07-2021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867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397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716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346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610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945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CFA0038-7055-434C-B6C4-B8C69565C60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026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Separação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2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ção da Imagem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Retâ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2" name="Marcador de Posição do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3" name="Marcador de Posição do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4" name="Marcador de Posição do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5" name="Marcador de Posição do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6" name="Marcador de Posição do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Clique para editar o Modelo Global </a:t>
            </a:r>
            <a:br>
              <a:rPr lang="pt-PT" noProof="0"/>
            </a:br>
            <a:r>
              <a:rPr lang="pt-PT" noProof="0"/>
              <a:t>estilos de texto</a:t>
            </a:r>
          </a:p>
        </p:txBody>
      </p:sp>
      <p:sp>
        <p:nvSpPr>
          <p:cNvPr id="37" name="Marcador de Posição do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38" name="Marcador de Posição do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39" name="Marcador de Posição do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3</a:t>
            </a:r>
          </a:p>
        </p:txBody>
      </p:sp>
      <p:sp>
        <p:nvSpPr>
          <p:cNvPr id="40" name="Marcador de Posição do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4</a:t>
            </a:r>
          </a:p>
        </p:txBody>
      </p:sp>
      <p:sp>
        <p:nvSpPr>
          <p:cNvPr id="41" name="Marcador de Posição do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PT" noProof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pt-PT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9" name="Marcador de Posição da Imagem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adicionar um título aqui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pt-PT" noProof="0"/>
              <a:t>Clique para adicionar um título aqui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Retâ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OBRIGADO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WWW.WEBSITENAME.COM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pt-PT" noProof="0"/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pt-PT" noProof="0"/>
              <a:t>Clique para adicionar um título aqui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6" name="Marcador de Posição do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o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</a:t>
            </a:r>
            <a:br>
              <a:rPr lang="pt-PT" noProof="0"/>
            </a:br>
            <a:r>
              <a:rPr lang="pt-PT" noProof="0"/>
              <a:t>Adicionar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pt-PT" sz="1400" b="0" i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</a:t>
            </a:r>
            <a:br>
              <a:rPr lang="pt-PT" noProof="0"/>
            </a:br>
            <a:r>
              <a:rPr lang="pt-PT" noProof="0"/>
              <a:t>Adicionar Título</a:t>
            </a:r>
          </a:p>
        </p:txBody>
      </p:sp>
      <p:sp>
        <p:nvSpPr>
          <p:cNvPr id="8" name="Marcador de Posição do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adicionar um título aqui</a:t>
            </a:r>
          </a:p>
        </p:txBody>
      </p:sp>
      <p:sp>
        <p:nvSpPr>
          <p:cNvPr id="9" name="Marcador de Posição do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editar </a:t>
            </a:r>
            <a:br>
              <a:rPr lang="pt-PT" noProof="0"/>
            </a:br>
            <a:r>
              <a:rPr lang="pt-PT" noProof="0"/>
              <a:t>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Retâ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0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squema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Esquema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Esquema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Esquema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Retâ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OBRIGADO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WWW.WEBSITENAME.COM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pt-PT" noProof="0"/>
            </a:p>
          </p:txBody>
        </p:sp>
        <p:sp>
          <p:nvSpPr>
            <p:cNvPr id="6" name="MARCADOR DE POSIÇÃO DE IMAGEM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pt-PT" noProof="0"/>
            </a:p>
          </p:txBody>
        </p:sp>
      </p:grp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Esquema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Cabeçalho da Secção</a:t>
            </a:r>
          </a:p>
        </p:txBody>
      </p:sp>
      <p:sp>
        <p:nvSpPr>
          <p:cNvPr id="18" name="Marcador de Posição do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Marcador de Posição da Imagem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1" name="Marcador de Posição da Imagem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2" name="Marcador de Posição da Imagem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a Imagem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25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26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354093" y="1689046"/>
            <a:ext cx="0" cy="3060000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20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24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8" name="Marcador de Posição da Imagem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9" name="Marcador de Posição da Imagem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0" name="Marcador de Posição da Imagem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o de Título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4" name="Marcador de Posição da Imagem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a Imagem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Marcador de Posição da Imagem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7" name="Marcador de Posição da Imagem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pt-PT" sz="1400" b="0" i="0" spc="0" noProof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pt-PT" noProof="0"/>
              <a:t>Clique para Adicionar o Título do Diapositivo Aqui</a:t>
            </a:r>
          </a:p>
        </p:txBody>
      </p:sp>
      <p:sp>
        <p:nvSpPr>
          <p:cNvPr id="17" name="Marcador de Posição do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6" name="Marcador de Posição da Imagem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11" name="Marcador de Posição da Imagem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3" name="Marcador de Posição da Imagem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14" name="Marcador de Posição da Imagem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9" name="Marcador de Posição do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1" name="Marcador de Posição do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7" name="Marcador de Posição do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8" name="Marcador de Posição do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9" name="Marcador de Posição do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0" name="Marcador de Posição do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1" name="Retâ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8" name="Retâ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0" name="Marcador de Posição da Imagem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2" name="Marcador de Posição da Imagem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3" name="Marcador de Posição da Imagem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6" name="Retâ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Marcador de Posição do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0" name="Marcador de Posição do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1" name="Marcador de Posição do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2" name="Marcador de Posição do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3" name="Marcador de Posição do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15" name="Marcador de Posição do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6" name="Marcador de Posição do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ADICIONE O NOME AQUI</a:t>
            </a:r>
          </a:p>
        </p:txBody>
      </p:sp>
      <p:sp>
        <p:nvSpPr>
          <p:cNvPr id="31" name="Marcador de Posição da Imagem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14" name="Marcador de Posição do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3" name="Marcador de Posição do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3" name="Marcador de Posição do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4" name="Marcador de Posição da Imagem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o de Título com Imagem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o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/>
              <a:t>SUBTÍTULO AQUI</a:t>
            </a:r>
          </a:p>
        </p:txBody>
      </p:sp>
      <p:sp>
        <p:nvSpPr>
          <p:cNvPr id="4" name="Marcador de Posição da Tabe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uma tabela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" name="Marcador de Posição da Imagem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Imagem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PT" noProof="0"/>
              <a:t>Clique para Adicionar </a:t>
            </a:r>
            <a:br>
              <a:rPr lang="pt-PT" noProof="0"/>
            </a:br>
            <a:r>
              <a:rPr lang="pt-PT" noProof="0"/>
              <a:t>Título do Diapositivo Aqui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" name="Marcador de Posição da Imagem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" name="Marcador de Posição da Imagem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7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Marcador de Posição da Imagem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" name="Retâ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Retâ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Retâ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Retâ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o de Título com Image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  <p:sp>
        <p:nvSpPr>
          <p:cNvPr id="7" name="Retâ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ória de Diapositivos com Imag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ção da Imagem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PT" noProof="0"/>
              <a:t>CLIQUE PARA ADICIONAR UM TÍTULO</a:t>
            </a:r>
          </a:p>
        </p:txBody>
      </p:sp>
      <p:sp>
        <p:nvSpPr>
          <p:cNvPr id="9" name="Marcador de Posição do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PT" noProof="0"/>
              <a:t>COLOQUE O SUBTÍTULO AQUI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pt-PT" sz="1500" noProof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jpeg"/><Relationship Id="rId7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pessoa a utilizar um telemóvel&#10;&#10;Descrição gerada automaticamente com descrição mé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10692540" cy="89125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rtl="0"/>
            <a:r>
              <a:rPr lang="pt-PT" dirty="0">
                <a:latin typeface="Berlin Sans FB Demi" panose="020E0802020502020306" pitchFamily="34" charset="0"/>
              </a:rPr>
              <a:t>Members Only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PT" dirty="0"/>
              <a:t>Diogo Barradas | Apresentação da Prova de Aptidão Profissional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099193-C770-403A-8802-FB8241B3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924" y="4906246"/>
            <a:ext cx="1458876" cy="1458876"/>
          </a:xfrm>
          <a:prstGeom prst="rect">
            <a:avLst/>
          </a:prstGeom>
        </p:spPr>
      </p:pic>
      <p:pic>
        <p:nvPicPr>
          <p:cNvPr id="1028" name="Picture 4" descr="Escola Digital Profissional de Informática, Fotografia e Multimédia">
            <a:extLst>
              <a:ext uri="{FF2B5EF4-FFF2-40B4-BE49-F238E27FC236}">
                <a16:creationId xmlns:a16="http://schemas.microsoft.com/office/drawing/2014/main" id="{A9A3C03D-59C8-4F7B-8486-BF689EE28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4" y="-9303"/>
            <a:ext cx="1453095" cy="84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4800" dirty="0"/>
              <a:t>Linguagens de programação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829BB7-707F-44C6-95B3-C3B237B542CE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7</a:t>
            </a:r>
          </a:p>
        </p:txBody>
      </p:sp>
      <p:pic>
        <p:nvPicPr>
          <p:cNvPr id="2050" name="Picture 2" descr="HTML 5 Logo - PNG e Vetor - Download de Logo">
            <a:extLst>
              <a:ext uri="{FF2B5EF4-FFF2-40B4-BE49-F238E27FC236}">
                <a16:creationId xmlns:a16="http://schemas.microsoft.com/office/drawing/2014/main" id="{02AECEB8-3946-44F7-9D43-2C6C3839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226" y="3428999"/>
            <a:ext cx="817577" cy="92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3 Logo Download Vector">
            <a:extLst>
              <a:ext uri="{FF2B5EF4-FFF2-40B4-BE49-F238E27FC236}">
                <a16:creationId xmlns:a16="http://schemas.microsoft.com/office/drawing/2014/main" id="{8EF344B2-59E0-40A1-8308-4A6352F55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1"/>
          <a:stretch/>
        </p:blipFill>
        <p:spPr bwMode="auto">
          <a:xfrm>
            <a:off x="3514719" y="3370659"/>
            <a:ext cx="1307632" cy="10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JavaScript: valor, história, png, vector">
            <a:extLst>
              <a:ext uri="{FF2B5EF4-FFF2-40B4-BE49-F238E27FC236}">
                <a16:creationId xmlns:a16="http://schemas.microsoft.com/office/drawing/2014/main" id="{AE1D251F-CECE-48AF-A664-66A16B471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5" t="14863" r="17220"/>
          <a:stretch/>
        </p:blipFill>
        <p:spPr bwMode="auto">
          <a:xfrm>
            <a:off x="5343418" y="3353402"/>
            <a:ext cx="1274197" cy="10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851BA7-BD47-4476-A809-8A348434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91" y="3370658"/>
            <a:ext cx="956624" cy="107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MySQL: valor, história, png, vector">
            <a:extLst>
              <a:ext uri="{FF2B5EF4-FFF2-40B4-BE49-F238E27FC236}">
                <a16:creationId xmlns:a16="http://schemas.microsoft.com/office/drawing/2014/main" id="{4860A512-D842-44CB-B41D-DBC376810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15753" r="6756" b="11953"/>
          <a:stretch/>
        </p:blipFill>
        <p:spPr bwMode="auto">
          <a:xfrm>
            <a:off x="8720666" y="3237501"/>
            <a:ext cx="2155972" cy="122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276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509273"/>
            <a:ext cx="3977648" cy="731694"/>
          </a:xfrm>
        </p:spPr>
        <p:txBody>
          <a:bodyPr rtlCol="0"/>
          <a:lstStyle/>
          <a:p>
            <a:pPr rtl="0"/>
            <a:r>
              <a:rPr lang="pt-PT" dirty="0"/>
              <a:t>Converter o saldo para Euros, Dólares ou Libras. 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1703259"/>
            <a:ext cx="3977648" cy="731694"/>
          </a:xfrm>
        </p:spPr>
        <p:txBody>
          <a:bodyPr rtlCol="0"/>
          <a:lstStyle/>
          <a:p>
            <a:pPr rtl="0"/>
            <a:r>
              <a:rPr lang="pt-PT" dirty="0"/>
              <a:t>Login com autenticação da conta Google, Twitter e Facebook.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2897429"/>
            <a:ext cx="3977648" cy="731694"/>
          </a:xfrm>
        </p:spPr>
        <p:txBody>
          <a:bodyPr rtlCol="0"/>
          <a:lstStyle/>
          <a:p>
            <a:pPr rtl="0"/>
            <a:r>
              <a:rPr lang="pt-PT" dirty="0"/>
              <a:t>Email automático de verificação de conta e recuperação de passe.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091599"/>
            <a:ext cx="3977648" cy="731694"/>
          </a:xfrm>
        </p:spPr>
        <p:txBody>
          <a:bodyPr rtlCol="0"/>
          <a:lstStyle/>
          <a:p>
            <a:pPr rtl="0"/>
            <a:r>
              <a:rPr lang="pt-PT" dirty="0"/>
              <a:t>Excluir conta e modificar informações pessoais.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57" y="637563"/>
            <a:ext cx="3653451" cy="1857935"/>
          </a:xfrm>
        </p:spPr>
        <p:txBody>
          <a:bodyPr rtlCol="0">
            <a:noAutofit/>
          </a:bodyPr>
          <a:lstStyle/>
          <a:p>
            <a:pPr rtl="0"/>
            <a:r>
              <a:rPr lang="pt-PT" sz="5400" dirty="0"/>
              <a:t>Requisitos do projeto</a:t>
            </a:r>
          </a:p>
        </p:txBody>
      </p:sp>
      <p:sp>
        <p:nvSpPr>
          <p:cNvPr id="66" name="Marcador de Posição do Texto 65">
            <a:extLst>
              <a:ext uri="{FF2B5EF4-FFF2-40B4-BE49-F238E27FC236}">
                <a16:creationId xmlns:a16="http://schemas.microsoft.com/office/drawing/2014/main" id="{1AEF3ED8-A75C-4318-877C-139C98C000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dirty="0"/>
              <a:t>Estabelecidos no Pré-projeto</a:t>
            </a:r>
          </a:p>
        </p:txBody>
      </p:sp>
      <p:pic>
        <p:nvPicPr>
          <p:cNvPr id="6" name="Imagem 5" descr="Uma imagem com texto, brinquedo&#10;&#10;Descrição gerada automaticamente">
            <a:extLst>
              <a:ext uri="{FF2B5EF4-FFF2-40B4-BE49-F238E27FC236}">
                <a16:creationId xmlns:a16="http://schemas.microsoft.com/office/drawing/2014/main" id="{B3A18686-8038-463A-B4DD-2E2E432A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25" y="3693955"/>
            <a:ext cx="2531388" cy="1898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arcador de Posição do Texto 21">
            <a:extLst>
              <a:ext uri="{FF2B5EF4-FFF2-40B4-BE49-F238E27FC236}">
                <a16:creationId xmlns:a16="http://schemas.microsoft.com/office/drawing/2014/main" id="{035AAB65-8E41-42D0-A979-C7339AE16F79}"/>
              </a:ext>
            </a:extLst>
          </p:cNvPr>
          <p:cNvSpPr txBox="1">
            <a:spLocks/>
          </p:cNvSpPr>
          <p:nvPr/>
        </p:nvSpPr>
        <p:spPr>
          <a:xfrm>
            <a:off x="7718323" y="5283239"/>
            <a:ext cx="3977648" cy="731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Painel de administrador.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47FC46-7200-43A8-8D1F-5E1F6C65760A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8</a:t>
            </a:r>
          </a:p>
        </p:txBody>
      </p:sp>
      <p:pic>
        <p:nvPicPr>
          <p:cNvPr id="3074" name="Picture 2" descr="Badge, check, green, verified icon - Download on Iconfinder">
            <a:extLst>
              <a:ext uri="{FF2B5EF4-FFF2-40B4-BE49-F238E27FC236}">
                <a16:creationId xmlns:a16="http://schemas.microsoft.com/office/drawing/2014/main" id="{6B83BAEF-E280-40A3-8B0D-65075EA0296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 bwMode="auto">
          <a:xfrm>
            <a:off x="6749327" y="432837"/>
            <a:ext cx="885825" cy="8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adge, check, green, verified icon - Download on Iconfinder">
            <a:extLst>
              <a:ext uri="{FF2B5EF4-FFF2-40B4-BE49-F238E27FC236}">
                <a16:creationId xmlns:a16="http://schemas.microsoft.com/office/drawing/2014/main" id="{359113A9-70B9-4EC1-B886-84D7DA8813B2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26" y="4014828"/>
            <a:ext cx="88582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Badge, check, green, verified icon - Download on Iconfinder">
            <a:extLst>
              <a:ext uri="{FF2B5EF4-FFF2-40B4-BE49-F238E27FC236}">
                <a16:creationId xmlns:a16="http://schemas.microsoft.com/office/drawing/2014/main" id="{B2720DE2-83E5-4B3A-A49D-2EE9639EA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206173"/>
            <a:ext cx="885825" cy="885825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4B8FCE6-80B7-45C8-B8AA-3C31F4F7A172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40" y="1626488"/>
            <a:ext cx="885235" cy="8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1AC7E327-B2B0-45E9-8368-50D81B48D75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 bwMode="auto">
          <a:xfrm>
            <a:off x="6750640" y="2820658"/>
            <a:ext cx="885235" cy="8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EBB6B-D324-4024-9344-21008D93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34" y="1266737"/>
            <a:ext cx="5805067" cy="45311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D47937-74FB-419B-BC7B-B97263F3132D}"/>
              </a:ext>
            </a:extLst>
          </p:cNvPr>
          <p:cNvSpPr txBox="1"/>
          <p:nvPr/>
        </p:nvSpPr>
        <p:spPr>
          <a:xfrm>
            <a:off x="335561" y="362294"/>
            <a:ext cx="2743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b="1" dirty="0">
                <a:latin typeface="Verdana" panose="020B0604030504040204" pitchFamily="34" charset="0"/>
                <a:ea typeface="Verdana" panose="020B0604030504040204" pitchFamily="34" charset="0"/>
              </a:rPr>
              <a:t>Modelo de dados</a:t>
            </a:r>
          </a:p>
        </p:txBody>
      </p:sp>
      <p:pic>
        <p:nvPicPr>
          <p:cNvPr id="10" name="Imagem 9" descr="Uma imagem com mesa&#10;&#10;Descrição gerada automaticamente">
            <a:extLst>
              <a:ext uri="{FF2B5EF4-FFF2-40B4-BE49-F238E27FC236}">
                <a16:creationId xmlns:a16="http://schemas.microsoft.com/office/drawing/2014/main" id="{EA12A6A4-C122-423D-8F75-2139AAA1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2" y="4187383"/>
            <a:ext cx="2481607" cy="138172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14287-52B8-4D3C-BFD9-32BDCCFF991D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901490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D447F-5930-4666-AF4D-299450E5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2735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23ABD-50AD-4FDE-AB67-943740EF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PT" dirty="0"/>
              <a:t>Escolha do 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D961EC-3BDF-450A-8620-33CDB8D240DF}"/>
              </a:ext>
            </a:extLst>
          </p:cNvPr>
          <p:cNvSpPr txBox="1"/>
          <p:nvPr/>
        </p:nvSpPr>
        <p:spPr>
          <a:xfrm>
            <a:off x="11434195" y="6142495"/>
            <a:ext cx="54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10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DAC49A-446E-4D20-9A2B-65E5D7C7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244" y="2223957"/>
            <a:ext cx="1750329" cy="17503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3163216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C64037A-0398-48BD-9793-8396D3011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2" t="1285" r="1434" b="1886"/>
          <a:stretch/>
        </p:blipFill>
        <p:spPr>
          <a:xfrm>
            <a:off x="5058561" y="1241571"/>
            <a:ext cx="5712903" cy="47313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1E85C1-8AF4-4E92-BB62-312A7902C761}"/>
              </a:ext>
            </a:extLst>
          </p:cNvPr>
          <p:cNvSpPr txBox="1"/>
          <p:nvPr/>
        </p:nvSpPr>
        <p:spPr>
          <a:xfrm>
            <a:off x="335561" y="404239"/>
            <a:ext cx="2743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b="1" dirty="0">
                <a:latin typeface="Verdana" panose="020B0604030504040204" pitchFamily="34" charset="0"/>
                <a:ea typeface="Verdana" panose="020B0604030504040204" pitchFamily="34" charset="0"/>
              </a:rPr>
              <a:t>Análise SWOT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B37D92-E0BD-47A8-B7D6-EE718D55AC3B}"/>
              </a:ext>
            </a:extLst>
          </p:cNvPr>
          <p:cNvSpPr txBox="1"/>
          <p:nvPr/>
        </p:nvSpPr>
        <p:spPr>
          <a:xfrm>
            <a:off x="11560029" y="6142495"/>
            <a:ext cx="4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88534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6DF804B-0B90-4FD1-BCFD-B9C3F6D11045}"/>
              </a:ext>
            </a:extLst>
          </p:cNvPr>
          <p:cNvSpPr txBox="1"/>
          <p:nvPr/>
        </p:nvSpPr>
        <p:spPr>
          <a:xfrm>
            <a:off x="0" y="0"/>
            <a:ext cx="12192000" cy="6776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E49A37-1F00-442A-BBCD-07E409A3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56" y="1042989"/>
            <a:ext cx="10194088" cy="5603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1E85C1-8AF4-4E92-BB62-312A7902C761}"/>
              </a:ext>
            </a:extLst>
          </p:cNvPr>
          <p:cNvSpPr txBox="1"/>
          <p:nvPr/>
        </p:nvSpPr>
        <p:spPr>
          <a:xfrm>
            <a:off x="1231640" y="290662"/>
            <a:ext cx="97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atin typeface="Verdana" panose="020B0604030504040204" pitchFamily="34" charset="0"/>
                <a:ea typeface="Verdana" panose="020B0604030504040204" pitchFamily="34" charset="0"/>
              </a:rPr>
              <a:t>Cronograma de desenvolvimento do projeto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B37D92-E0BD-47A8-B7D6-EE718D55AC3B}"/>
              </a:ext>
            </a:extLst>
          </p:cNvPr>
          <p:cNvSpPr txBox="1"/>
          <p:nvPr/>
        </p:nvSpPr>
        <p:spPr>
          <a:xfrm>
            <a:off x="11459361" y="6142495"/>
            <a:ext cx="515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540392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74C16-E89D-4299-A25C-9FF3DE37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lgerian" panose="04020705040A02060702" pitchFamily="82" charset="0"/>
              </a:rPr>
              <a:t>FIM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4B5BA441-AA84-4226-B820-A7525AE1F2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33262" y="5377667"/>
            <a:ext cx="2517605" cy="1095375"/>
          </a:xfrm>
        </p:spPr>
        <p:txBody>
          <a:bodyPr/>
          <a:lstStyle/>
          <a:p>
            <a:r>
              <a:rPr lang="pt-PT" sz="1600" b="1" dirty="0"/>
              <a:t>Curso de Técnico de Gestão e Programação de Sistemas Informáticos</a:t>
            </a:r>
          </a:p>
          <a:p>
            <a:endParaRPr lang="pt-PT" dirty="0"/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B60E6C5E-29A4-432D-B877-52D42E9AFA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33262" y="4810871"/>
            <a:ext cx="2517605" cy="382749"/>
          </a:xfrm>
        </p:spPr>
        <p:txBody>
          <a:bodyPr/>
          <a:lstStyle/>
          <a:p>
            <a:r>
              <a:rPr lang="pt-PT" sz="2400" dirty="0"/>
              <a:t>Diogo Barradas</a:t>
            </a:r>
          </a:p>
        </p:txBody>
      </p:sp>
      <p:pic>
        <p:nvPicPr>
          <p:cNvPr id="4098" name="Picture 2" descr="8 Mitos Sobre Programação: Não Acredite Em Tudo Que Você Ouve! Por VVerner">
            <a:extLst>
              <a:ext uri="{FF2B5EF4-FFF2-40B4-BE49-F238E27FC236}">
                <a16:creationId xmlns:a16="http://schemas.microsoft.com/office/drawing/2014/main" id="{8ED7A5F8-904F-4A55-A47A-D3A6F99B5FB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4" r="824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or que aprender programação será tão necessário quanto saber ler? | GEN  Exatas">
            <a:extLst>
              <a:ext uri="{FF2B5EF4-FFF2-40B4-BE49-F238E27FC236}">
                <a16:creationId xmlns:a16="http://schemas.microsoft.com/office/drawing/2014/main" id="{827FD1FF-9018-4067-B486-4A0974FF7DAC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r="8301"/>
          <a:stretch>
            <a:fillRect/>
          </a:stretch>
        </p:blipFill>
        <p:spPr bwMode="auto">
          <a:xfrm>
            <a:off x="6092848" y="4405715"/>
            <a:ext cx="3054096" cy="24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9 sites para aprender programação de graça - Revista Galileu | Life Hacks">
            <a:extLst>
              <a:ext uri="{FF2B5EF4-FFF2-40B4-BE49-F238E27FC236}">
                <a16:creationId xmlns:a16="http://schemas.microsoft.com/office/drawing/2014/main" id="{D4179331-9703-4FDE-AC3A-8AB0A8B93905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r="12471"/>
          <a:stretch>
            <a:fillRect/>
          </a:stretch>
        </p:blipFill>
        <p:spPr bwMode="auto">
          <a:xfrm>
            <a:off x="0" y="4405715"/>
            <a:ext cx="3054096" cy="24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7 erros comuns ao estudar programação que você deve evitar">
            <a:extLst>
              <a:ext uri="{FF2B5EF4-FFF2-40B4-BE49-F238E27FC236}">
                <a16:creationId xmlns:a16="http://schemas.microsoft.com/office/drawing/2014/main" id="{22AF48E6-97F1-410A-901B-56DB66058A4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scola Digital Profissional de Informática, Fotografia e Multimédia">
            <a:extLst>
              <a:ext uri="{FF2B5EF4-FFF2-40B4-BE49-F238E27FC236}">
                <a16:creationId xmlns:a16="http://schemas.microsoft.com/office/drawing/2014/main" id="{AFF2B5A2-73D4-4BA3-98F7-DDF4B225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46" y="2690410"/>
            <a:ext cx="1683991" cy="9767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22F5196-1204-4437-AC77-931AD0C7B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2811" y="4891196"/>
            <a:ext cx="1481322" cy="14813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112" name="Picture 16" descr="Visual Studio 2019 Release Candidate (RC) já está disponível – Junior  Galvão – MVP – Data Platform">
            <a:extLst>
              <a:ext uri="{FF2B5EF4-FFF2-40B4-BE49-F238E27FC236}">
                <a16:creationId xmlns:a16="http://schemas.microsoft.com/office/drawing/2014/main" id="{E09EDF2F-27E0-4E75-81CB-D50E05172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7" y="2452285"/>
            <a:ext cx="1848528" cy="14440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662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60916-4980-4156-B968-14EB417F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5400" b="0" dirty="0">
                <a:latin typeface="Berlin Sans FB" panose="020E0602020502020306" pitchFamily="34" charset="0"/>
              </a:rPr>
              <a:t>APRESENTAÇÃO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798827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89AA887C-251D-45B7-B55F-EC6D0BA7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" y="4511970"/>
            <a:ext cx="2368180" cy="16192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9C5F98-2295-4C41-91D7-FC6B5F3F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03" y="758679"/>
            <a:ext cx="2368179" cy="39052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06" y="80955"/>
            <a:ext cx="2657979" cy="731845"/>
          </a:xfrm>
        </p:spPr>
        <p:txBody>
          <a:bodyPr rtlCol="0"/>
          <a:lstStyle/>
          <a:p>
            <a:pPr rtl="0"/>
            <a:r>
              <a:rPr lang="pt-PT" sz="2800" b="0" dirty="0">
                <a:latin typeface="Berlin Sans FB" panose="020E0602020502020306" pitchFamily="34" charset="0"/>
              </a:rPr>
              <a:t>Apresentação</a:t>
            </a:r>
            <a:r>
              <a:rPr lang="pt-PT" sz="2400" dirty="0">
                <a:latin typeface="Berlin Sans FB" panose="020E0602020502020306" pitchFamily="34" charset="0"/>
              </a:rPr>
              <a:t> </a:t>
            </a:r>
          </a:p>
        </p:txBody>
      </p:sp>
      <p:sp>
        <p:nvSpPr>
          <p:cNvPr id="36" name="Marcador de Posição do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4521" y="1501157"/>
            <a:ext cx="6787118" cy="4032532"/>
          </a:xfrm>
        </p:spPr>
        <p:txBody>
          <a:bodyPr rtlCol="0">
            <a:normAutofit/>
          </a:bodyPr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Members Only é um serviço que permite </a:t>
            </a:r>
            <a:r>
              <a:rPr lang="pt-PT" b="1" dirty="0">
                <a:latin typeface="Verdana" panose="020B0604030504040204" pitchFamily="34" charset="0"/>
                <a:ea typeface="Verdana" panose="020B0604030504040204" pitchFamily="34" charset="0"/>
              </a:rPr>
              <a:t>gerir as suas contas bancarias</a:t>
            </a: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, de forma mais simples e intuitiva, com operações simplificadas pode transferir dinheiro entre utilizadores com apenas um toque no ecrã. </a:t>
            </a:r>
          </a:p>
          <a:p>
            <a:pPr algn="just" rtl="0"/>
            <a:endParaRPr lang="pt-P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Através de Members Only tem o seu Banco sempre à mão, disponível para gestão das suas finanças pessoais.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pt-PT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Members Only tem como principal objetivo facilitar a entrada do publico no </a:t>
            </a:r>
            <a:r>
              <a:rPr lang="pt-PT" b="1" dirty="0">
                <a:latin typeface="Verdana" panose="020B0604030504040204" pitchFamily="34" charset="0"/>
                <a:ea typeface="Verdana" panose="020B0604030504040204" pitchFamily="34" charset="0"/>
              </a:rPr>
              <a:t>mercado do dinheiro eletrónico</a:t>
            </a:r>
            <a:r>
              <a:rPr lang="pt-PT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 rtl="0"/>
            <a:endParaRPr lang="pt-PT" dirty="0"/>
          </a:p>
        </p:txBody>
      </p:sp>
      <p:pic>
        <p:nvPicPr>
          <p:cNvPr id="12" name="Marcador de Posição da Imagem 11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AE7C9E2-DD6A-4C6C-8127-FDCC27639381}"/>
              </a:ext>
            </a:extLst>
          </p:cNvPr>
          <p:cNvSpPr txBox="1"/>
          <p:nvPr/>
        </p:nvSpPr>
        <p:spPr>
          <a:xfrm>
            <a:off x="11697586" y="6249716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1222625"/>
            <a:ext cx="6435524" cy="1325563"/>
          </a:xfrm>
        </p:spPr>
        <p:txBody>
          <a:bodyPr rtlCol="0"/>
          <a:lstStyle/>
          <a:p>
            <a:pPr algn="just" rtl="0"/>
            <a:r>
              <a:rPr lang="pt-PT" dirty="0"/>
              <a:t>Quais os serviços oferecidos por Members Only?</a:t>
            </a:r>
          </a:p>
        </p:txBody>
      </p:sp>
      <p:pic>
        <p:nvPicPr>
          <p:cNvPr id="7" name="Marcador de Posição da Imagem 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Marcador de Posição da Imagem 8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A052D8-52DC-4771-856F-92F161DD0CB2}"/>
              </a:ext>
            </a:extLst>
          </p:cNvPr>
          <p:cNvSpPr txBox="1"/>
          <p:nvPr/>
        </p:nvSpPr>
        <p:spPr>
          <a:xfrm>
            <a:off x="11697586" y="135971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64D419-924E-4B46-AA1E-CCD6C8DE61C2}"/>
              </a:ext>
            </a:extLst>
          </p:cNvPr>
          <p:cNvSpPr txBox="1"/>
          <p:nvPr/>
        </p:nvSpPr>
        <p:spPr>
          <a:xfrm>
            <a:off x="5113374" y="3707916"/>
            <a:ext cx="67268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Consultar os últimos movimentos e saldo contabilístico.</a:t>
            </a:r>
          </a:p>
          <a:p>
            <a:pPr algn="just" rtl="0"/>
            <a:endParaRPr lang="pt-PT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Efetuar depósitos para a sua conta bancária.</a:t>
            </a:r>
          </a:p>
          <a:p>
            <a:pPr algn="just" rtl="0"/>
            <a:endParaRPr lang="pt-PT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Efetuar levantamentos a partir da sua conta bancária.</a:t>
            </a:r>
          </a:p>
          <a:p>
            <a:pPr algn="just" rtl="0"/>
            <a:endParaRPr lang="pt-PT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Efetuar transferências entre utilizadores.</a:t>
            </a:r>
          </a:p>
          <a:p>
            <a:pPr algn="just" rtl="0"/>
            <a:endParaRPr lang="pt-PT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 Realizar donativos para instituições de caridade.</a:t>
            </a:r>
          </a:p>
          <a:p>
            <a:pPr algn="just" rtl="0"/>
            <a:endParaRPr lang="pt-PT" sz="13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 rtl="0"/>
            <a:r>
              <a:rPr lang="pt-PT" sz="13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 Converter o seu dinheiro em diferentes moedas (sem taxa de    câmbio).</a:t>
            </a:r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ção da Imagem 1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85" y="1022947"/>
            <a:ext cx="3655308" cy="1273710"/>
          </a:xfrm>
        </p:spPr>
        <p:txBody>
          <a:bodyPr rtlCol="0">
            <a:normAutofit/>
          </a:bodyPr>
          <a:lstStyle/>
          <a:p>
            <a:pPr algn="ctr" rtl="0"/>
            <a:r>
              <a:rPr lang="pt-PT" sz="4000" dirty="0"/>
              <a:t>Outras</a:t>
            </a:r>
            <a:br>
              <a:rPr lang="pt-PT" sz="4000" dirty="0"/>
            </a:br>
            <a:r>
              <a:rPr lang="pt-PT" sz="4000" dirty="0"/>
              <a:t>Plataformas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61171" y="756096"/>
            <a:ext cx="2857527" cy="382749"/>
          </a:xfrm>
        </p:spPr>
        <p:txBody>
          <a:bodyPr rtlCol="0">
            <a:normAutofit/>
          </a:bodyPr>
          <a:lstStyle/>
          <a:p>
            <a:r>
              <a:rPr lang="pt-PT" sz="2000" dirty="0"/>
              <a:t>Website Members Only</a:t>
            </a:r>
          </a:p>
        </p:txBody>
      </p:sp>
      <p:sp>
        <p:nvSpPr>
          <p:cNvPr id="9" name="Marcador de Posição do Texto 8"/>
          <p:cNvSpPr>
            <a:spLocks noGrp="1"/>
          </p:cNvSpPr>
          <p:nvPr>
            <p:ph type="body" sz="quarter" idx="16"/>
          </p:nvPr>
        </p:nvSpPr>
        <p:spPr>
          <a:xfrm>
            <a:off x="484928" y="4582609"/>
            <a:ext cx="3795822" cy="1453193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Simplicidade de realização de movimentos bancários.</a:t>
            </a:r>
            <a:endParaRPr lang="pt-PT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Transparência de câmbio.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Acesso a E-Money.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endParaRPr lang="pt-PT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EFB917A-0F47-47A0-AE8E-C7D5F738DE43}"/>
              </a:ext>
            </a:extLst>
          </p:cNvPr>
          <p:cNvSpPr txBox="1"/>
          <p:nvPr/>
        </p:nvSpPr>
        <p:spPr>
          <a:xfrm>
            <a:off x="11697586" y="135971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3</a:t>
            </a:r>
          </a:p>
        </p:txBody>
      </p:sp>
      <p:sp>
        <p:nvSpPr>
          <p:cNvPr id="11" name="Marcador de Posição do Texto 6">
            <a:extLst>
              <a:ext uri="{FF2B5EF4-FFF2-40B4-BE49-F238E27FC236}">
                <a16:creationId xmlns:a16="http://schemas.microsoft.com/office/drawing/2014/main" id="{F1FFF1C7-4258-4A31-89B4-10335961A583}"/>
              </a:ext>
            </a:extLst>
          </p:cNvPr>
          <p:cNvSpPr txBox="1">
            <a:spLocks/>
          </p:cNvSpPr>
          <p:nvPr/>
        </p:nvSpPr>
        <p:spPr>
          <a:xfrm>
            <a:off x="484928" y="3964222"/>
            <a:ext cx="3955310" cy="382749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/>
              <a:t>Vantagens ao usar members only</a:t>
            </a:r>
          </a:p>
        </p:txBody>
      </p:sp>
      <p:sp>
        <p:nvSpPr>
          <p:cNvPr id="13" name="Marcador de Posição do Texto 8">
            <a:extLst>
              <a:ext uri="{FF2B5EF4-FFF2-40B4-BE49-F238E27FC236}">
                <a16:creationId xmlns:a16="http://schemas.microsoft.com/office/drawing/2014/main" id="{CA38B1EC-BF0E-41B6-99E1-5EA4A7E7E2CA}"/>
              </a:ext>
            </a:extLst>
          </p:cNvPr>
          <p:cNvSpPr txBox="1">
            <a:spLocks/>
          </p:cNvSpPr>
          <p:nvPr/>
        </p:nvSpPr>
        <p:spPr>
          <a:xfrm>
            <a:off x="5861171" y="1342924"/>
            <a:ext cx="5156522" cy="183945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Breve apresentação de Members Only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Instruções para uso da aplicação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Consulta de Páginas FAQ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1400" dirty="0">
                <a:latin typeface="Verdana" panose="020B0604030504040204" pitchFamily="34" charset="0"/>
                <a:ea typeface="Verdana" panose="020B0604030504040204" pitchFamily="34" charset="0"/>
              </a:rPr>
              <a:t>Os nossos Contatos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AB1AE-1D2C-4B98-820D-7A07DEC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162" y="98437"/>
            <a:ext cx="2994837" cy="1123544"/>
          </a:xfrm>
        </p:spPr>
        <p:txBody>
          <a:bodyPr>
            <a:normAutofit/>
          </a:bodyPr>
          <a:lstStyle/>
          <a:p>
            <a:r>
              <a:rPr lang="pt-PT" sz="3200" dirty="0"/>
              <a:t>APLICAÇÃO MEMBERS ONLY</a:t>
            </a:r>
          </a:p>
        </p:txBody>
      </p:sp>
      <p:pic>
        <p:nvPicPr>
          <p:cNvPr id="17" name="Vídeo 16">
            <a:hlinkClick r:id="" action="ppaction://media"/>
            <a:extLst>
              <a:ext uri="{FF2B5EF4-FFF2-40B4-BE49-F238E27FC236}">
                <a16:creationId xmlns:a16="http://schemas.microsoft.com/office/drawing/2014/main" id="{C38E0E6C-44CB-42D2-8575-98C6D8653A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6351" y="1176926"/>
            <a:ext cx="8030441" cy="4522891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BA9643B-E5A2-44ED-A51A-EEFF39A02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290" y="301707"/>
            <a:ext cx="409302" cy="40930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CC611EF6-BCF1-4A95-B476-6F57505FB22E}"/>
              </a:ext>
            </a:extLst>
          </p:cNvPr>
          <p:cNvSpPr/>
          <p:nvPr/>
        </p:nvSpPr>
        <p:spPr>
          <a:xfrm>
            <a:off x="792051" y="1176926"/>
            <a:ext cx="81074" cy="4820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302958-7D77-499D-B54A-38BD78223E5A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217668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AB1AE-1D2C-4B98-820D-7A07DEC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7162" y="98437"/>
            <a:ext cx="2994837" cy="1123544"/>
          </a:xfrm>
        </p:spPr>
        <p:txBody>
          <a:bodyPr>
            <a:normAutofit/>
          </a:bodyPr>
          <a:lstStyle/>
          <a:p>
            <a:r>
              <a:rPr lang="pt-PT" sz="3200" dirty="0"/>
              <a:t>WEBSITE MEMBERS ONLY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BA9643B-E5A2-44ED-A51A-EEFF39A02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798" y="301707"/>
            <a:ext cx="409302" cy="40930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CC611EF6-BCF1-4A95-B476-6F57505FB22E}"/>
              </a:ext>
            </a:extLst>
          </p:cNvPr>
          <p:cNvSpPr/>
          <p:nvPr/>
        </p:nvSpPr>
        <p:spPr>
          <a:xfrm>
            <a:off x="792051" y="1176926"/>
            <a:ext cx="81074" cy="4820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" name="2021-07-10 05-17-51">
            <a:hlinkClick r:id="" action="ppaction://media"/>
            <a:extLst>
              <a:ext uri="{FF2B5EF4-FFF2-40B4-BE49-F238E27FC236}">
                <a16:creationId xmlns:a16="http://schemas.microsoft.com/office/drawing/2014/main" id="{2F3342BE-D773-4A09-8487-506B9FDC00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47" end="1902"/>
                </p14:media>
              </p:ext>
            </p:extLst>
          </p:nvPr>
        </p:nvPicPr>
        <p:blipFill rotWithShape="1">
          <a:blip r:embed="rId5"/>
          <a:srcRect l="-1550" t="9424" r="982" b="4177"/>
          <a:stretch/>
        </p:blipFill>
        <p:spPr>
          <a:xfrm>
            <a:off x="1828235" y="1196907"/>
            <a:ext cx="8305598" cy="4464186"/>
          </a:xfrm>
          <a:prstGeom prst="rect">
            <a:avLst/>
          </a:prstGeom>
          <a:ln>
            <a:noFill/>
          </a:ln>
          <a:effectLst>
            <a:outerShdw blurRad="254000" dist="63500" dir="5400000" sx="105000" sy="105000" algn="t" rotWithShape="0">
              <a:srgbClr val="000000">
                <a:alpha val="40000"/>
              </a:srgbClr>
            </a:outerShdw>
          </a:effectLst>
          <a:scene3d>
            <a:camera prst="perspectiveRelaxedModerately" fov="2700000">
              <a:rot lat="20400000" lon="0" rev="0"/>
            </a:camera>
            <a:lightRig rig="soft" dir="t"/>
          </a:scene3d>
          <a:sp3d extrusionH="952500">
            <a:bevelT w="127000" h="127000"/>
            <a:bevelB/>
            <a:extrusionClr>
              <a:srgbClr val="FFFFFF"/>
            </a:extrusion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0D9CDC-62E6-4373-B7DD-41FF0B88708D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3711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7AFAC-21FA-4E1F-8667-98CC5E7F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34E09F-EF01-4C4A-B795-B4751EFE4899}"/>
              </a:ext>
            </a:extLst>
          </p:cNvPr>
          <p:cNvSpPr txBox="1"/>
          <p:nvPr/>
        </p:nvSpPr>
        <p:spPr>
          <a:xfrm>
            <a:off x="4504888" y="4177285"/>
            <a:ext cx="454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PARTE TÉCNICA DO PROJETO</a:t>
            </a:r>
          </a:p>
        </p:txBody>
      </p:sp>
    </p:spTree>
    <p:extLst>
      <p:ext uri="{BB962C8B-B14F-4D97-AF65-F5344CB8AC3E}">
        <p14:creationId xmlns:p14="http://schemas.microsoft.com/office/powerpoint/2010/main" val="3934465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4800" dirty="0"/>
              <a:t>Tecnologias e recursos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A21820-CD88-4605-A075-6F0BB9C0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3" y="3422553"/>
            <a:ext cx="915100" cy="9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860E4E-8A2C-47A9-A815-0DB062757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64" y="3441889"/>
            <a:ext cx="915100" cy="9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2019 Release Candidate (RC) já está disponível – Junior  Galvão – MVP – Data Platform">
            <a:extLst>
              <a:ext uri="{FF2B5EF4-FFF2-40B4-BE49-F238E27FC236}">
                <a16:creationId xmlns:a16="http://schemas.microsoft.com/office/drawing/2014/main" id="{DCB68DF1-4F4F-4818-9AB5-E141F305A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0" t="16169" r="21612" b="15630"/>
          <a:stretch/>
        </p:blipFill>
        <p:spPr bwMode="auto">
          <a:xfrm>
            <a:off x="4639114" y="3422553"/>
            <a:ext cx="1124821" cy="9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Workbench (@MySQLWorkbench) | Twitter">
            <a:extLst>
              <a:ext uri="{FF2B5EF4-FFF2-40B4-BE49-F238E27FC236}">
                <a16:creationId xmlns:a16="http://schemas.microsoft.com/office/drawing/2014/main" id="{6B6069E2-BE96-4DB7-9B98-A18878863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t="3985" r="6192" b="5189"/>
          <a:stretch/>
        </p:blipFill>
        <p:spPr bwMode="auto">
          <a:xfrm>
            <a:off x="6770185" y="3422554"/>
            <a:ext cx="883901" cy="9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561A362-4BB5-44AB-8207-25EB6717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336" y="3422554"/>
            <a:ext cx="772115" cy="9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XAMPP - Wikipedia">
            <a:extLst>
              <a:ext uri="{FF2B5EF4-FFF2-40B4-BE49-F238E27FC236}">
                <a16:creationId xmlns:a16="http://schemas.microsoft.com/office/drawing/2014/main" id="{B8870BE4-9357-4970-BD54-D13516AE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701" y="3429000"/>
            <a:ext cx="915100" cy="9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829BB7-707F-44C6-95B3-C3B237B542CE}"/>
              </a:ext>
            </a:extLst>
          </p:cNvPr>
          <p:cNvSpPr txBox="1"/>
          <p:nvPr/>
        </p:nvSpPr>
        <p:spPr>
          <a:xfrm>
            <a:off x="11689197" y="6142495"/>
            <a:ext cx="285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Berlin Sans FB Demi" panose="020E0802020502020306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285224_TF44868783_Win32" id="{186A0F7B-5CEB-46F1-89E6-30C939EDD609}" vid="{6F3BC91F-0890-4B12-8EE6-93325DE1DF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clássica e sofisticada</Template>
  <TotalTime>2540</TotalTime>
  <Words>311</Words>
  <Application>Microsoft Office PowerPoint</Application>
  <PresentationFormat>Ecrã Panorâmico</PresentationFormat>
  <Paragraphs>72</Paragraphs>
  <Slides>17</Slides>
  <Notes>7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9" baseType="lpstr">
      <vt:lpstr>Algerian</vt:lpstr>
      <vt:lpstr>Arial</vt:lpstr>
      <vt:lpstr>Berlin Sans FB</vt:lpstr>
      <vt:lpstr>Berlin Sans FB Demi</vt:lpstr>
      <vt:lpstr>Calibri</vt:lpstr>
      <vt:lpstr>Calibri Light</vt:lpstr>
      <vt:lpstr>Constantia</vt:lpstr>
      <vt:lpstr>Corbel</vt:lpstr>
      <vt:lpstr>Helvetica Light</vt:lpstr>
      <vt:lpstr>Raleway</vt:lpstr>
      <vt:lpstr>Verdana</vt:lpstr>
      <vt:lpstr>Tema do Office</vt:lpstr>
      <vt:lpstr>Members Only</vt:lpstr>
      <vt:lpstr>APRESENTAÇÃO</vt:lpstr>
      <vt:lpstr>Apresentação </vt:lpstr>
      <vt:lpstr>Quais os serviços oferecidos por Members Only?</vt:lpstr>
      <vt:lpstr>Outras Plataformas</vt:lpstr>
      <vt:lpstr>APLICAÇÃO MEMBERS ONLY</vt:lpstr>
      <vt:lpstr>WEBSITE MEMBERS ONLY</vt:lpstr>
      <vt:lpstr>DESENVOLVIMENTO</vt:lpstr>
      <vt:lpstr>Tecnologias e recursos </vt:lpstr>
      <vt:lpstr>Linguagens de programação</vt:lpstr>
      <vt:lpstr>Requisitos do projeto</vt:lpstr>
      <vt:lpstr>Apresentação do PowerPoint</vt:lpstr>
      <vt:lpstr>Conclusão</vt:lpstr>
      <vt:lpstr>Escolha do Tema</vt:lpstr>
      <vt:lpstr>Apresentação do PowerPoint</vt:lpstr>
      <vt:lpstr>Apresentação do PowerPoint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Members Only</dc:title>
  <dc:creator>, Diogo Alexandre de Freitas Barradas</dc:creator>
  <cp:lastModifiedBy>, Diogo Alexandre de Freitas Barradas</cp:lastModifiedBy>
  <cp:revision>76</cp:revision>
  <dcterms:created xsi:type="dcterms:W3CDTF">2021-07-10T02:46:05Z</dcterms:created>
  <dcterms:modified xsi:type="dcterms:W3CDTF">2021-07-12T02:52:32Z</dcterms:modified>
</cp:coreProperties>
</file>